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2" r:id="rId1"/>
  </p:sldMasterIdLst>
  <p:notesMasterIdLst>
    <p:notesMasterId r:id="rId26"/>
  </p:notesMasterIdLst>
  <p:sldIdLst>
    <p:sldId id="256" r:id="rId2"/>
    <p:sldId id="269" r:id="rId3"/>
    <p:sldId id="280" r:id="rId4"/>
    <p:sldId id="263" r:id="rId5"/>
    <p:sldId id="260" r:id="rId6"/>
    <p:sldId id="279" r:id="rId7"/>
    <p:sldId id="294" r:id="rId8"/>
    <p:sldId id="314" r:id="rId9"/>
    <p:sldId id="315" r:id="rId10"/>
    <p:sldId id="287" r:id="rId11"/>
    <p:sldId id="288" r:id="rId12"/>
    <p:sldId id="302" r:id="rId13"/>
    <p:sldId id="331" r:id="rId14"/>
    <p:sldId id="333" r:id="rId15"/>
    <p:sldId id="330" r:id="rId16"/>
    <p:sldId id="316" r:id="rId17"/>
    <p:sldId id="329" r:id="rId18"/>
    <p:sldId id="336" r:id="rId19"/>
    <p:sldId id="335" r:id="rId20"/>
    <p:sldId id="313" r:id="rId21"/>
    <p:sldId id="332" r:id="rId22"/>
    <p:sldId id="318" r:id="rId23"/>
    <p:sldId id="334" r:id="rId24"/>
    <p:sldId id="317" r:id="rId2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615" autoAdjust="0"/>
    <p:restoredTop sz="86323" autoAdjust="0"/>
  </p:normalViewPr>
  <p:slideViewPr>
    <p:cSldViewPr>
      <p:cViewPr varScale="1">
        <p:scale>
          <a:sx n="99" d="100"/>
          <a:sy n="99" d="100"/>
        </p:scale>
        <p:origin x="156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41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152A87B-660C-46FF-9BF5-39DC3F346BF6}" type="datetimeFigureOut">
              <a:rPr lang="en-US" smtClean="0"/>
              <a:t>1/20/2021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F03AE35-A94E-48F9-A855-0052DCC2EF4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837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 smtClean="0"/>
              <a:t>Here are some of the positions we are discussing…..the different type of manufacturing is captured here</a:t>
            </a:r>
          </a:p>
          <a:p>
            <a:r>
              <a:rPr lang="en-US" sz="1200" dirty="0" smtClean="0"/>
              <a:t>Response to multi – step instruction</a:t>
            </a:r>
          </a:p>
          <a:p>
            <a:r>
              <a:rPr lang="en-US" sz="1200" dirty="0" smtClean="0"/>
              <a:t>Academics</a:t>
            </a:r>
          </a:p>
          <a:p>
            <a:r>
              <a:rPr lang="en-US" sz="1200" dirty="0" smtClean="0"/>
              <a:t>Math Skills</a:t>
            </a:r>
          </a:p>
          <a:p>
            <a:r>
              <a:rPr lang="en-US" sz="1200" dirty="0" smtClean="0"/>
              <a:t>Dimensioning and measurement</a:t>
            </a:r>
          </a:p>
          <a:p>
            <a:r>
              <a:rPr lang="en-US" sz="1200" dirty="0" smtClean="0"/>
              <a:t>Attention to detail/tracking multiple variables</a:t>
            </a:r>
          </a:p>
          <a:p>
            <a:r>
              <a:rPr lang="en-US" sz="1200" dirty="0" smtClean="0"/>
              <a:t>Mechanical Reasoning</a:t>
            </a:r>
          </a:p>
          <a:p>
            <a:r>
              <a:rPr lang="en-US" sz="1200" dirty="0" smtClean="0"/>
              <a:t>Critical Thinking/Problem Sensitivity</a:t>
            </a:r>
          </a:p>
          <a:p>
            <a:r>
              <a:rPr lang="en-US" sz="1200" dirty="0" smtClean="0"/>
              <a:t>Linear Diagram Use</a:t>
            </a:r>
          </a:p>
          <a:p>
            <a:r>
              <a:rPr lang="en-US" sz="1200" dirty="0" smtClean="0"/>
              <a:t>Physical Skills </a:t>
            </a:r>
          </a:p>
          <a:p>
            <a:r>
              <a:rPr lang="en-US" sz="1200" dirty="0" smtClean="0"/>
              <a:t>Spatial Skills</a:t>
            </a:r>
          </a:p>
          <a:p>
            <a:r>
              <a:rPr lang="en-US" sz="1200" dirty="0" smtClean="0"/>
              <a:t>Manual Dexterity</a:t>
            </a:r>
          </a:p>
          <a:p>
            <a:r>
              <a:rPr lang="en-US" sz="1200" dirty="0" smtClean="0"/>
              <a:t>Fine finger Dexterity</a:t>
            </a:r>
          </a:p>
          <a:p>
            <a:endParaRPr lang="en-US" altLang="en-US" dirty="0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1363" indent="-28416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1413" indent="-22701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598613" indent="-22701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5813" indent="-22701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3013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0213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7413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4613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DE793363-64A5-417B-A7F2-A43A47D0AFE8}" type="slidenum">
              <a:rPr lang="en-US" altLang="en-US" smtClean="0">
                <a:solidFill>
                  <a:prstClr val="black"/>
                </a:solidFill>
              </a:rPr>
              <a:pPr/>
              <a:t>19</a:t>
            </a:fld>
            <a:endParaRPr lang="en-US" altLang="en-US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063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1450568-F7D9-46F6-A402-4E587DA5ABF7}" type="datetime1">
              <a:rPr lang="en-US" smtClean="0"/>
              <a:t>1/20/2021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3820968-0368-4FBC-946E-BAA5868AD0E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EB859-A762-48D1-BD7C-E85F40145CF4}" type="datetime1">
              <a:rPr lang="en-US" smtClean="0"/>
              <a:t>1/20/2021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0968-0368-4FBC-946E-BAA5868AD0E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338D2-F95D-4870-AED5-6CFFF6E8751F}" type="datetime1">
              <a:rPr lang="en-US" smtClean="0"/>
              <a:t>1/20/2021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0968-0368-4FBC-946E-BAA5868AD0E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CA2D7-3BFD-4FE1-8B1E-80CE705E2F76}" type="datetime1">
              <a:rPr lang="en-US" smtClean="0"/>
              <a:t>1/20/2021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0968-0368-4FBC-946E-BAA5868AD0E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23C4E-3781-4711-B3D2-615A50B55A58}" type="datetime1">
              <a:rPr lang="en-US" smtClean="0"/>
              <a:t>1/20/2021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0968-0368-4FBC-946E-BAA5868AD0E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3230C-4DAF-4C3F-8353-E5F5A33DFC1A}" type="datetime1">
              <a:rPr lang="en-US" smtClean="0"/>
              <a:t>1/20/2021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0968-0368-4FBC-946E-BAA5868AD0E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899A8-8A2F-44E2-B39E-CE09C3E2879A}" type="datetime1">
              <a:rPr lang="en-US" smtClean="0"/>
              <a:t>1/20/2021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0968-0368-4FBC-946E-BAA5868AD0E8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410C6-154E-4FD1-8B5D-74C4A26EB8D3}" type="datetime1">
              <a:rPr lang="en-US" smtClean="0"/>
              <a:t>1/20/2021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0968-0368-4FBC-946E-BAA5868AD0E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02518-3581-4996-98DE-0DD23084D560}" type="datetime1">
              <a:rPr lang="en-US" smtClean="0"/>
              <a:t>1/20/2021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0968-0368-4FBC-946E-BAA5868AD0E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BF07AF35-6C90-45C2-B7CE-C48CA3F24290}" type="datetime1">
              <a:rPr lang="en-US" smtClean="0"/>
              <a:t>1/20/2021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0968-0368-4FBC-946E-BAA5868AD0E8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188A02C-72C0-4BFA-A397-4A07DD394F91}" type="datetime1">
              <a:rPr lang="en-US" smtClean="0"/>
              <a:t>1/20/2021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3820968-0368-4FBC-946E-BAA5868AD0E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91A4A72-3CC2-4DE9-8B87-B6CA3D3C54B5}" type="datetime1">
              <a:rPr lang="en-US" smtClean="0"/>
              <a:t>1/20/2021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3820968-0368-4FBC-946E-BAA5868AD0E8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oli.virginia.gov/" TargetMode="External"/><Relationship Id="rId2" Type="http://schemas.openxmlformats.org/officeDocument/2006/relationships/hyperlink" Target="http://www.vec.virginia.gov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vawizard.org/wizard/guaranteed-admission-agreements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bauDp4NdPK8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netonline.org/" TargetMode="External"/><Relationship Id="rId2" Type="http://schemas.openxmlformats.org/officeDocument/2006/relationships/hyperlink" Target="http://www.askjan.org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wintac.org/" TargetMode="External"/><Relationship Id="rId4" Type="http://schemas.openxmlformats.org/officeDocument/2006/relationships/hyperlink" Target="http://www.mynextmove.org/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mailto:Caren.phipps@dbvi.virginia.gov" TargetMode="External"/><Relationship Id="rId2" Type="http://schemas.openxmlformats.org/officeDocument/2006/relationships/hyperlink" Target="mailto:Kate.Kaegi@dars.virginia.gov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Vocational Assessment: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Student Driven Choice to Career Pathways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smtClean="0"/>
              <a:t>Kate Kaegi, MS, CRC</a:t>
            </a:r>
          </a:p>
          <a:p>
            <a:pPr algn="ctr"/>
            <a:r>
              <a:rPr lang="en-US" sz="2800" dirty="0" smtClean="0"/>
              <a:t>Caren Phipps, MS, CVE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5261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en-US" dirty="0"/>
          </a:p>
          <a:p>
            <a:r>
              <a:rPr lang="en-US" dirty="0" smtClean="0"/>
              <a:t>Increases self-awareness which ultimately leads to better job/career satisfaction</a:t>
            </a:r>
          </a:p>
          <a:p>
            <a:endParaRPr lang="en-US" dirty="0" smtClean="0"/>
          </a:p>
          <a:p>
            <a:r>
              <a:rPr lang="en-US" dirty="0" smtClean="0"/>
              <a:t>Organizes </a:t>
            </a:r>
            <a:r>
              <a:rPr lang="en-US" dirty="0"/>
              <a:t>interest preferences into themes or categories that can be researched more </a:t>
            </a:r>
            <a:r>
              <a:rPr lang="en-US" dirty="0" smtClean="0"/>
              <a:t>easily</a:t>
            </a:r>
          </a:p>
          <a:p>
            <a:endParaRPr lang="en-US" dirty="0"/>
          </a:p>
          <a:p>
            <a:r>
              <a:rPr lang="en-US" dirty="0" smtClean="0"/>
              <a:t>May inspire consumers to seek more information about their interest area, and jobs within that area</a:t>
            </a:r>
          </a:p>
          <a:p>
            <a:pPr marL="114300" indent="0">
              <a:buNone/>
            </a:pPr>
            <a:endParaRPr lang="en-US" dirty="0" smtClean="0"/>
          </a:p>
          <a:p>
            <a:r>
              <a:rPr lang="en-US" dirty="0" smtClean="0"/>
              <a:t>Provides an organizational tool for considering the world of work thereby increasing career awareness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/>
              <a:t>Interests</a:t>
            </a:r>
            <a:r>
              <a:rPr lang="en-US" dirty="0" smtClean="0"/>
              <a:t>:  </a:t>
            </a:r>
            <a:r>
              <a:rPr lang="en-US" sz="3600" dirty="0"/>
              <a:t>A</a:t>
            </a:r>
            <a:r>
              <a:rPr lang="en-US" sz="3600" dirty="0" smtClean="0"/>
              <a:t>ny Subject </a:t>
            </a:r>
            <a:r>
              <a:rPr lang="en-US" sz="3600" dirty="0"/>
              <a:t>or </a:t>
            </a:r>
            <a:r>
              <a:rPr lang="en-US" sz="3600" dirty="0" smtClean="0"/>
              <a:t>Activity </a:t>
            </a:r>
            <a:r>
              <a:rPr lang="en-US" sz="3600" dirty="0"/>
              <a:t>that Appeals to an </a:t>
            </a:r>
            <a:r>
              <a:rPr lang="en-US" sz="3600" dirty="0" smtClean="0"/>
              <a:t>Individual </a:t>
            </a:r>
            <a:endParaRPr lang="en-US" sz="3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0968-0368-4FBC-946E-BAA5868AD0E8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828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800100" indent="-342900"/>
            <a:r>
              <a:rPr lang="en-US" dirty="0" smtClean="0"/>
              <a:t>Measures</a:t>
            </a:r>
            <a:r>
              <a:rPr lang="en-US" dirty="0"/>
              <a:t>: A self-assessment career exploration tool that assists clients discovering the type of work activities and occupations that they prefer.</a:t>
            </a:r>
          </a:p>
          <a:p>
            <a:pPr marL="800100" indent="-342900"/>
            <a:r>
              <a:rPr lang="en-US" dirty="0"/>
              <a:t>Outcome: Potential career choices based on Interest profiler, combined with the amount of current or future </a:t>
            </a:r>
            <a:r>
              <a:rPr lang="en-US" dirty="0" smtClean="0"/>
              <a:t>education/training/experience.</a:t>
            </a:r>
            <a:endParaRPr lang="en-US" dirty="0"/>
          </a:p>
          <a:p>
            <a:pPr marL="800100" indent="-342900"/>
            <a:r>
              <a:rPr lang="en-US" dirty="0"/>
              <a:t>Population: 14 years and older, 8th grade reading level</a:t>
            </a:r>
          </a:p>
          <a:p>
            <a:pPr marL="800100" indent="-342900"/>
            <a:r>
              <a:rPr lang="en-US" dirty="0"/>
              <a:t>Duration: 15-20 </a:t>
            </a:r>
            <a:r>
              <a:rPr lang="en-US" dirty="0" smtClean="0"/>
              <a:t>minutes, </a:t>
            </a:r>
            <a:r>
              <a:rPr lang="en-US" dirty="0"/>
              <a:t>60 questions</a:t>
            </a:r>
          </a:p>
          <a:p>
            <a:pPr marL="800100" indent="-342900"/>
            <a:r>
              <a:rPr lang="en-US" dirty="0"/>
              <a:t>Administration method: Orally or written or taken online</a:t>
            </a:r>
          </a:p>
          <a:p>
            <a:pPr marL="800100" indent="-342900"/>
            <a:r>
              <a:rPr lang="en-US" dirty="0"/>
              <a:t>Administrator requirement: No special qualification required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O’NET Career Interest Inventory</a:t>
            </a:r>
            <a:br>
              <a:rPr lang="en-US" dirty="0"/>
            </a:b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0968-0368-4FBC-946E-BAA5868AD0E8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432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7810689"/>
              </p:ext>
            </p:extLst>
          </p:nvPr>
        </p:nvGraphicFramePr>
        <p:xfrm>
          <a:off x="457200" y="1481138"/>
          <a:ext cx="8229602" cy="422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Strengths</a:t>
                      </a:r>
                      <a:endParaRPr lang="en-US" dirty="0"/>
                    </a:p>
                  </a:txBody>
                  <a:tcPr marL="98755" marR="98755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Limitations</a:t>
                      </a:r>
                      <a:endParaRPr lang="en-US" dirty="0"/>
                    </a:p>
                  </a:txBody>
                  <a:tcPr marL="98755" marR="9875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7360">
                <a:tc>
                  <a:txBody>
                    <a:bodyPr/>
                    <a:lstStyle/>
                    <a:p>
                      <a:r>
                        <a:rPr lang="en-US" dirty="0" smtClean="0"/>
                        <a:t>Self-assessment</a:t>
                      </a:r>
                      <a:endParaRPr lang="en-US" dirty="0"/>
                    </a:p>
                  </a:txBody>
                  <a:tcPr marL="98755" marR="98755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May not be executed correctly, e.g., may focus on abilities instead of interests</a:t>
                      </a:r>
                      <a:endParaRPr lang="en-US" dirty="0"/>
                    </a:p>
                  </a:txBody>
                  <a:tcPr marL="98755" marR="9875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dirty="0" smtClean="0"/>
                        <a:t>Length of the test: short</a:t>
                      </a:r>
                      <a:endParaRPr lang="en-US" dirty="0"/>
                    </a:p>
                  </a:txBody>
                  <a:tcPr marL="98755" marR="98755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Some questions are for people without disabilities, e.g. "drive a truck to deliver packages"</a:t>
                      </a:r>
                      <a:endParaRPr lang="en-US" dirty="0"/>
                    </a:p>
                  </a:txBody>
                  <a:tcPr marL="98755" marR="9875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95400">
                <a:tc>
                  <a:txBody>
                    <a:bodyPr/>
                    <a:lstStyle/>
                    <a:p>
                      <a:r>
                        <a:rPr lang="en-US" dirty="0" smtClean="0"/>
                        <a:t>Provides career recommendations based on BOTH personal interests and 4 levels of training / education / experience</a:t>
                      </a:r>
                      <a:endParaRPr lang="en-US" dirty="0"/>
                    </a:p>
                  </a:txBody>
                  <a:tcPr marL="98755" marR="98755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"You get what you are interested in"</a:t>
                      </a:r>
                      <a:endParaRPr lang="en-US" dirty="0"/>
                    </a:p>
                  </a:txBody>
                  <a:tcPr marL="98755" marR="9875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Provides a variety of occupations for exploration</a:t>
                      </a:r>
                      <a:endParaRPr lang="en-US" dirty="0"/>
                    </a:p>
                  </a:txBody>
                  <a:tcPr marL="98755" marR="98755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Results can be overwhelming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 limited (O'NET Occupations)</a:t>
                      </a:r>
                      <a:endParaRPr lang="en-US" dirty="0"/>
                    </a:p>
                  </a:txBody>
                  <a:tcPr marL="98755" marR="9875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772400" cy="1143000"/>
          </a:xfrm>
        </p:spPr>
        <p:txBody>
          <a:bodyPr/>
          <a:lstStyle/>
          <a:p>
            <a:r>
              <a:rPr lang="en-US" sz="2800" dirty="0"/>
              <a:t>O' </a:t>
            </a:r>
            <a:r>
              <a:rPr lang="en-US" sz="2800" dirty="0" smtClean="0"/>
              <a:t>NET Interest </a:t>
            </a:r>
            <a:r>
              <a:rPr lang="en-US" sz="2800" dirty="0"/>
              <a:t>Inventory: Strengths and Limitations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0968-0368-4FBC-946E-BAA5868AD0E8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69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endParaRPr lang="en-US" b="1" dirty="0" smtClean="0"/>
          </a:p>
          <a:p>
            <a:pPr marL="109728" indent="0">
              <a:buNone/>
            </a:pPr>
            <a:r>
              <a:rPr lang="en-US" sz="6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 Career Index Plus includes information in the following areas:</a:t>
            </a:r>
          </a:p>
          <a:p>
            <a:pPr marL="109728" indent="0">
              <a:buNone/>
            </a:pPr>
            <a:endParaRPr lang="en-US" sz="6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Interest Information </a:t>
            </a:r>
            <a:r>
              <a:rPr lang="en-US" sz="4900" dirty="0" smtClean="0">
                <a:latin typeface="Arial" panose="020B0604020202020204" pitchFamily="34" charset="0"/>
                <a:cs typeface="Arial" panose="020B0604020202020204" pitchFamily="34" charset="0"/>
              </a:rPr>
              <a:t>Contains a condensed Holland’s Self-Directed Search</a:t>
            </a:r>
          </a:p>
          <a:p>
            <a:r>
              <a:rPr lang="en-US" sz="4900" b="1" dirty="0">
                <a:latin typeface="Arial" panose="020B0604020202020204" pitchFamily="34" charset="0"/>
                <a:cs typeface="Arial" panose="020B0604020202020204" pitchFamily="34" charset="0"/>
              </a:rPr>
              <a:t>Knowledge, Skills and Abilities</a:t>
            </a:r>
            <a:r>
              <a:rPr lang="en-US" sz="4900" dirty="0">
                <a:latin typeface="Arial" panose="020B0604020202020204" pitchFamily="34" charset="0"/>
                <a:cs typeface="Arial" panose="020B0604020202020204" pitchFamily="34" charset="0"/>
              </a:rPr>
              <a:t> Work activities, work context, tasks, tools, work styles and work values from O*NET . </a:t>
            </a:r>
            <a:endParaRPr lang="en-US" sz="4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900" b="1" dirty="0">
                <a:latin typeface="Arial" panose="020B0604020202020204" pitchFamily="34" charset="0"/>
                <a:cs typeface="Arial" panose="020B0604020202020204" pitchFamily="34" charset="0"/>
              </a:rPr>
              <a:t>Education and Experience Requirements</a:t>
            </a:r>
            <a:r>
              <a:rPr lang="en-US" sz="4900" dirty="0">
                <a:latin typeface="Arial" panose="020B0604020202020204" pitchFamily="34" charset="0"/>
                <a:cs typeface="Arial" panose="020B0604020202020204" pitchFamily="34" charset="0"/>
              </a:rPr>
              <a:t> Related work experience and educational level required for each occupation. </a:t>
            </a:r>
            <a:r>
              <a:rPr lang="en-US" sz="4900" dirty="0" smtClean="0">
                <a:latin typeface="Arial" panose="020B0604020202020204" pitchFamily="34" charset="0"/>
                <a:cs typeface="Arial" panose="020B0604020202020204" pitchFamily="34" charset="0"/>
              </a:rPr>
              <a:t>OJT </a:t>
            </a:r>
            <a:r>
              <a:rPr lang="en-US" sz="4900" dirty="0">
                <a:latin typeface="Arial" panose="020B0604020202020204" pitchFamily="34" charset="0"/>
                <a:cs typeface="Arial" panose="020B0604020202020204" pitchFamily="34" charset="0"/>
              </a:rPr>
              <a:t>information and qualification statements, job zone levels and more</a:t>
            </a:r>
            <a:r>
              <a:rPr lang="en-US" sz="49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4900" b="1" dirty="0">
                <a:latin typeface="Arial" panose="020B0604020202020204" pitchFamily="34" charset="0"/>
                <a:cs typeface="Arial" panose="020B0604020202020204" pitchFamily="34" charset="0"/>
              </a:rPr>
              <a:t>License Requirements and Certifications</a:t>
            </a:r>
            <a:r>
              <a:rPr lang="en-US" sz="4900" dirty="0">
                <a:latin typeface="Arial" panose="020B0604020202020204" pitchFamily="34" charset="0"/>
                <a:cs typeface="Arial" panose="020B0604020202020204" pitchFamily="34" charset="0"/>
              </a:rPr>
              <a:t>  By occupation for all 50 states</a:t>
            </a:r>
            <a:r>
              <a:rPr lang="en-US" sz="49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900" b="1" dirty="0">
                <a:latin typeface="Arial" panose="020B0604020202020204" pitchFamily="34" charset="0"/>
                <a:cs typeface="Arial" panose="020B0604020202020204" pitchFamily="34" charset="0"/>
              </a:rPr>
              <a:t>Related Training </a:t>
            </a:r>
            <a:r>
              <a:rPr lang="en-US" sz="4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Programs</a:t>
            </a:r>
            <a:r>
              <a:rPr lang="en-US" sz="4900" dirty="0" smtClean="0">
                <a:latin typeface="Arial" panose="020B0604020202020204" pitchFamily="34" charset="0"/>
                <a:cs typeface="Arial" panose="020B0604020202020204" pitchFamily="34" charset="0"/>
              </a:rPr>
              <a:t> Over </a:t>
            </a:r>
            <a:r>
              <a:rPr lang="en-US" sz="4900" dirty="0">
                <a:latin typeface="Arial" panose="020B0604020202020204" pitchFamily="34" charset="0"/>
                <a:cs typeface="Arial" panose="020B0604020202020204" pitchFamily="34" charset="0"/>
              </a:rPr>
              <a:t>200,000 training programs linked to </a:t>
            </a:r>
            <a:r>
              <a:rPr lang="en-US" sz="4900" dirty="0" smtClean="0">
                <a:latin typeface="Arial" panose="020B0604020202020204" pitchFamily="34" charset="0"/>
                <a:cs typeface="Arial" panose="020B0604020202020204" pitchFamily="34" charset="0"/>
              </a:rPr>
              <a:t>occupations. Identifies </a:t>
            </a:r>
            <a:r>
              <a:rPr lang="en-US" sz="4900" dirty="0">
                <a:latin typeface="Arial" panose="020B0604020202020204" pitchFamily="34" charset="0"/>
                <a:cs typeface="Arial" panose="020B0604020202020204" pitchFamily="34" charset="0"/>
              </a:rPr>
              <a:t>costs, accreditation; graduation rates, and financial aid </a:t>
            </a:r>
            <a:r>
              <a:rPr lang="en-US" sz="4900" dirty="0" smtClean="0">
                <a:latin typeface="Arial" panose="020B0604020202020204" pitchFamily="34" charset="0"/>
                <a:cs typeface="Arial" panose="020B0604020202020204" pitchFamily="34" charset="0"/>
              </a:rPr>
              <a:t>info.</a:t>
            </a:r>
          </a:p>
          <a:p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Transferrable Skills Analysis 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Based on 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O*NET</a:t>
            </a:r>
            <a:endParaRPr lang="en-US" sz="49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Job </a:t>
            </a:r>
            <a:r>
              <a:rPr lang="en-US" sz="4900" b="1" dirty="0">
                <a:latin typeface="Arial" panose="020B0604020202020204" pitchFamily="34" charset="0"/>
                <a:cs typeface="Arial" panose="020B0604020202020204" pitchFamily="34" charset="0"/>
              </a:rPr>
              <a:t>Trends and Projections </a:t>
            </a:r>
            <a:r>
              <a:rPr lang="en-US" sz="4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900" dirty="0" smtClean="0">
                <a:latin typeface="Arial" panose="020B0604020202020204" pitchFamily="34" charset="0"/>
                <a:cs typeface="Arial" panose="020B0604020202020204" pitchFamily="34" charset="0"/>
              </a:rPr>
              <a:t>Employment projections from the State Labor </a:t>
            </a:r>
            <a:r>
              <a:rPr lang="en-US" sz="4900" dirty="0">
                <a:latin typeface="Arial" panose="020B0604020202020204" pitchFamily="34" charset="0"/>
                <a:cs typeface="Arial" panose="020B0604020202020204" pitchFamily="34" charset="0"/>
              </a:rPr>
              <a:t>Market Information Division </a:t>
            </a:r>
            <a:r>
              <a:rPr lang="en-US" sz="4900" dirty="0" smtClean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4900" dirty="0">
                <a:latin typeface="Arial" panose="020B0604020202020204" pitchFamily="34" charset="0"/>
                <a:cs typeface="Arial" panose="020B0604020202020204" pitchFamily="34" charset="0"/>
              </a:rPr>
              <a:t>5-year job posting </a:t>
            </a:r>
            <a:r>
              <a:rPr lang="en-US" sz="4900" dirty="0" smtClean="0">
                <a:latin typeface="Arial" panose="020B0604020202020204" pitchFamily="34" charset="0"/>
                <a:cs typeface="Arial" panose="020B0604020202020204" pitchFamily="34" charset="0"/>
              </a:rPr>
              <a:t>trends.</a:t>
            </a:r>
            <a:endParaRPr lang="en-US" sz="4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900" b="1" dirty="0">
                <a:latin typeface="Arial" panose="020B0604020202020204" pitchFamily="34" charset="0"/>
                <a:cs typeface="Arial" panose="020B0604020202020204" pitchFamily="34" charset="0"/>
              </a:rPr>
              <a:t>Current Job Openings </a:t>
            </a:r>
            <a:r>
              <a:rPr lang="en-US" sz="4900" dirty="0">
                <a:latin typeface="Arial" panose="020B0604020202020204" pitchFamily="34" charset="0"/>
                <a:cs typeface="Arial" panose="020B0604020202020204" pitchFamily="34" charset="0"/>
              </a:rPr>
              <a:t> M</a:t>
            </a:r>
            <a:r>
              <a:rPr lang="en-US" sz="4900" dirty="0" smtClean="0">
                <a:latin typeface="Arial" panose="020B0604020202020204" pitchFamily="34" charset="0"/>
                <a:cs typeface="Arial" panose="020B0604020202020204" pitchFamily="34" charset="0"/>
              </a:rPr>
              <a:t>ore </a:t>
            </a:r>
            <a:r>
              <a:rPr lang="en-US" sz="4900" dirty="0">
                <a:latin typeface="Arial" panose="020B0604020202020204" pitchFamily="34" charset="0"/>
                <a:cs typeface="Arial" panose="020B0604020202020204" pitchFamily="34" charset="0"/>
              </a:rPr>
              <a:t>than 6 </a:t>
            </a:r>
            <a:r>
              <a:rPr lang="en-US" sz="4900" dirty="0" smtClean="0">
                <a:latin typeface="Arial" panose="020B0604020202020204" pitchFamily="34" charset="0"/>
                <a:cs typeface="Arial" panose="020B0604020202020204" pitchFamily="34" charset="0"/>
              </a:rPr>
              <a:t>million </a:t>
            </a:r>
            <a:r>
              <a:rPr lang="en-US" sz="4900" dirty="0">
                <a:latin typeface="Arial" panose="020B0604020202020204" pitchFamily="34" charset="0"/>
                <a:cs typeface="Arial" panose="020B0604020202020204" pitchFamily="34" charset="0"/>
              </a:rPr>
              <a:t>updated in real-time. </a:t>
            </a:r>
            <a:endParaRPr lang="en-US" sz="4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Salary </a:t>
            </a:r>
            <a:r>
              <a:rPr lang="en-US" sz="4900" b="1" dirty="0">
                <a:latin typeface="Arial" panose="020B0604020202020204" pitchFamily="34" charset="0"/>
                <a:cs typeface="Arial" panose="020B0604020202020204" pitchFamily="34" charset="0"/>
              </a:rPr>
              <a:t>information</a:t>
            </a:r>
            <a:r>
              <a:rPr lang="en-US" sz="4900" dirty="0">
                <a:latin typeface="Arial" panose="020B0604020202020204" pitchFamily="34" charset="0"/>
                <a:cs typeface="Arial" panose="020B0604020202020204" pitchFamily="34" charset="0"/>
              </a:rPr>
              <a:t> State and local salary data from </a:t>
            </a:r>
            <a:r>
              <a:rPr lang="en-US" sz="4900" dirty="0" smtClean="0">
                <a:latin typeface="Arial" panose="020B0604020202020204" pitchFamily="34" charset="0"/>
                <a:cs typeface="Arial" panose="020B0604020202020204" pitchFamily="34" charset="0"/>
              </a:rPr>
              <a:t>The Bureau </a:t>
            </a:r>
            <a:r>
              <a:rPr lang="en-US" sz="4900" dirty="0">
                <a:latin typeface="Arial" panose="020B0604020202020204" pitchFamily="34" charset="0"/>
                <a:cs typeface="Arial" panose="020B0604020202020204" pitchFamily="34" charset="0"/>
              </a:rPr>
              <a:t>of Labor Statistics.</a:t>
            </a:r>
          </a:p>
          <a:p>
            <a:endParaRPr lang="en-US" sz="5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0968-0368-4FBC-946E-BAA5868AD0E8}" type="slidenum">
              <a:rPr lang="en-US" smtClean="0"/>
              <a:t>13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Career Index Plus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0581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O*Net-My Next Move - Free</a:t>
            </a:r>
          </a:p>
          <a:p>
            <a:r>
              <a:rPr lang="en-US" dirty="0" smtClean="0"/>
              <a:t>Career Index Plus - Free</a:t>
            </a:r>
          </a:p>
          <a:p>
            <a:r>
              <a:rPr lang="en-US" dirty="0" smtClean="0"/>
              <a:t>Keirsey Temperament Sorter - Free</a:t>
            </a:r>
          </a:p>
          <a:p>
            <a:r>
              <a:rPr lang="en-US" dirty="0" smtClean="0"/>
              <a:t>Virtual Job Shadow - Subscription</a:t>
            </a:r>
          </a:p>
          <a:p>
            <a:r>
              <a:rPr lang="en-US" dirty="0" smtClean="0"/>
              <a:t>Old School – Phone or Virtual meeting with student/youth who already has materials to work with and you provide guidance and support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0968-0368-4FBC-946E-BAA5868AD0E8}" type="slidenum">
              <a:rPr lang="en-US" smtClean="0"/>
              <a:t>14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Assessments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287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Museum</a:t>
            </a:r>
          </a:p>
          <a:p>
            <a:r>
              <a:rPr lang="en-US" dirty="0"/>
              <a:t>Academies</a:t>
            </a:r>
          </a:p>
          <a:p>
            <a:r>
              <a:rPr lang="en-US" dirty="0"/>
              <a:t>Tours</a:t>
            </a:r>
          </a:p>
          <a:p>
            <a:r>
              <a:rPr lang="en-US" dirty="0"/>
              <a:t>Partnerships with Businesses and local government </a:t>
            </a:r>
          </a:p>
          <a:p>
            <a:r>
              <a:rPr lang="en-US" dirty="0"/>
              <a:t>Bridge programs</a:t>
            </a:r>
          </a:p>
          <a:p>
            <a:r>
              <a:rPr lang="en-US" dirty="0"/>
              <a:t>CTE</a:t>
            </a:r>
          </a:p>
          <a:p>
            <a:r>
              <a:rPr lang="en-US" dirty="0"/>
              <a:t>Libraries</a:t>
            </a:r>
          </a:p>
          <a:p>
            <a:r>
              <a:rPr lang="en-US" dirty="0"/>
              <a:t>Associations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0968-0368-4FBC-946E-BAA5868AD0E8}" type="slidenum">
              <a:rPr lang="en-US" smtClean="0"/>
              <a:t>15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Secondary Options for Career Exploration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3620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88091"/>
          </a:xfrm>
        </p:spPr>
        <p:txBody>
          <a:bodyPr>
            <a:normAutofit fontScale="55000" lnSpcReduction="20000"/>
          </a:bodyPr>
          <a:lstStyle/>
          <a:p>
            <a:r>
              <a:rPr lang="en-US" sz="2900" b="1" dirty="0"/>
              <a:t>Workforce </a:t>
            </a:r>
            <a:r>
              <a:rPr lang="en-US" sz="2900" dirty="0"/>
              <a:t>- The Virginia Employment Commission/Virginia Workforce Connection offers assistance for interview training, résumé writing, job placement, unemployment insurance, additional services. </a:t>
            </a:r>
            <a:r>
              <a:rPr lang="en-US" sz="2900" dirty="0">
                <a:hlinkClick r:id="rId2"/>
              </a:rPr>
              <a:t>www.vec.virginia.gov</a:t>
            </a:r>
            <a:endParaRPr lang="en-US" sz="2900" dirty="0"/>
          </a:p>
          <a:p>
            <a:r>
              <a:rPr lang="en-US" sz="2900" b="1" dirty="0"/>
              <a:t>Military</a:t>
            </a:r>
            <a:r>
              <a:rPr lang="en-US" sz="2900" dirty="0"/>
              <a:t> - The military offers On-The-Job (OJT) training and provides work experience that can be applied to many civilian careers.  Must be 17, have a high school diploma or high school equivalency certificate</a:t>
            </a:r>
          </a:p>
          <a:p>
            <a:r>
              <a:rPr lang="en-US" sz="2900" b="1" dirty="0"/>
              <a:t>Apprenticeship</a:t>
            </a:r>
            <a:r>
              <a:rPr lang="en-US" sz="2900" dirty="0"/>
              <a:t> - Apprenticeships combine job related technical instruction with structured OJT learning experiences. Earn wages at jobs, take related courses, working toward certificates or degrees.  Virginia Department of Labor and Industry </a:t>
            </a:r>
            <a:r>
              <a:rPr lang="en-US" sz="2900" dirty="0">
                <a:hlinkClick r:id="rId3"/>
              </a:rPr>
              <a:t>www.doli.virginia.gov</a:t>
            </a:r>
            <a:r>
              <a:rPr lang="en-US" sz="2900" dirty="0"/>
              <a:t>.</a:t>
            </a:r>
          </a:p>
          <a:p>
            <a:r>
              <a:rPr lang="en-US" sz="2900" b="1" dirty="0"/>
              <a:t>Service Learning </a:t>
            </a:r>
            <a:r>
              <a:rPr lang="en-US" sz="2900" dirty="0"/>
              <a:t>– Work experience while earning salaries or stipends. Teach for America, AmeriCorps, and the Peace Corps</a:t>
            </a:r>
          </a:p>
          <a:p>
            <a:r>
              <a:rPr lang="en-US" sz="2900" b="1" dirty="0"/>
              <a:t>Career Colleges </a:t>
            </a:r>
            <a:r>
              <a:rPr lang="en-US" sz="2900" dirty="0"/>
              <a:t>- Evaluate schools for credentials, cost, school placement, loans</a:t>
            </a:r>
          </a:p>
          <a:p>
            <a:r>
              <a:rPr lang="en-US" sz="2900" b="1" dirty="0"/>
              <a:t>Community Colleges </a:t>
            </a:r>
            <a:r>
              <a:rPr lang="en-US" sz="2900" dirty="0"/>
              <a:t>–  All 23 offer certificate programs or degrees leading to positions in high-demand technical fields or that transfer to four-year colleges. Maintaining identified GPA levels in specific associate degrees can lead to guaranteed admission to 34 Virginia colleges/universities. </a:t>
            </a:r>
            <a:r>
              <a:rPr lang="en-US" sz="2900" dirty="0">
                <a:hlinkClick r:id="rId4"/>
              </a:rPr>
              <a:t>www.vawizard.org/wizard/guaranteed-admission-agreements</a:t>
            </a:r>
            <a:r>
              <a:rPr lang="en-US" sz="2900" dirty="0"/>
              <a:t>.</a:t>
            </a:r>
          </a:p>
          <a:p>
            <a:r>
              <a:rPr lang="en-US" sz="2900" b="1" dirty="0"/>
              <a:t>Colleges/Universities – </a:t>
            </a:r>
            <a:r>
              <a:rPr lang="en-US" sz="2900" dirty="0"/>
              <a:t>An undergraduate, graduate, or doctorate degree from a college or university is required for some careers </a:t>
            </a:r>
            <a:endParaRPr lang="en-US" sz="2900" b="1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0968-0368-4FBC-946E-BAA5868AD0E8}" type="slidenum">
              <a:rPr lang="en-US" smtClean="0"/>
              <a:t>16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Post-Secondary Options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7203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endParaRPr lang="en-US" sz="2800" b="1" dirty="0" smtClean="0"/>
          </a:p>
          <a:p>
            <a:r>
              <a:rPr lang="en-US" sz="3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Positions </a:t>
            </a:r>
            <a:r>
              <a:rPr lang="en-US" sz="3800" b="1" dirty="0">
                <a:latin typeface="Arial" panose="020B0604020202020204" pitchFamily="34" charset="0"/>
                <a:cs typeface="Arial" panose="020B0604020202020204" pitchFamily="34" charset="0"/>
              </a:rPr>
              <a:t>require certification or training beyond the high school level but less than a four year degree. </a:t>
            </a:r>
          </a:p>
          <a:p>
            <a:pPr marL="109728" indent="0">
              <a:buNone/>
            </a:pPr>
            <a:endParaRPr lang="en-US" sz="3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800" b="1" dirty="0">
                <a:latin typeface="Arial" panose="020B0604020202020204" pitchFamily="34" charset="0"/>
                <a:cs typeface="Arial" panose="020B0604020202020204" pitchFamily="34" charset="0"/>
              </a:rPr>
              <a:t>Account for 53 percent of US labor market </a:t>
            </a:r>
          </a:p>
          <a:p>
            <a:pPr marL="109728" indent="0">
              <a:buNone/>
            </a:pPr>
            <a:endParaRPr lang="en-US" sz="3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800" b="1" dirty="0">
                <a:latin typeface="Arial" panose="020B0604020202020204" pitchFamily="34" charset="0"/>
                <a:cs typeface="Arial" panose="020B0604020202020204" pitchFamily="34" charset="0"/>
              </a:rPr>
              <a:t>Titles: lineman, production operator, help desk technician, CDL, welder, technician, chemical equipment operator, fixers, CNC technician manufacturing technician. </a:t>
            </a:r>
          </a:p>
          <a:p>
            <a:pPr marL="109728" indent="0">
              <a:buNone/>
            </a:pPr>
            <a:endParaRPr lang="en-US" sz="2800" b="1" dirty="0"/>
          </a:p>
          <a:p>
            <a:pPr marL="109728" indent="0">
              <a:buNone/>
            </a:pPr>
            <a:endParaRPr lang="en-US" sz="2800" b="1" dirty="0"/>
          </a:p>
          <a:p>
            <a:pPr marL="109728" indent="0">
              <a:buNone/>
            </a:pPr>
            <a:endParaRPr lang="en-US" sz="2800" b="1" dirty="0"/>
          </a:p>
          <a:p>
            <a:pPr marL="109728" indent="0" algn="r">
              <a:buNone/>
            </a:pP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NS analysis of Bureau of labor statistics occupational employment statistics by state, May 2015 and American Community Survey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datam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2015</a:t>
            </a:r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r>
              <a:rPr lang="en-US" dirty="0"/>
              <a:t>	</a:t>
            </a: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0968-0368-4FBC-946E-BAA5868AD0E8}" type="slidenum">
              <a:rPr lang="en-US" smtClean="0"/>
              <a:t>17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</a:t>
            </a:r>
            <a:r>
              <a:rPr lang="en-US" sz="4000" dirty="0" err="1"/>
              <a:t>ritical“Mid</a:t>
            </a:r>
            <a:r>
              <a:rPr lang="en-US" sz="4000" dirty="0"/>
              <a:t>-Skill” Occupations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655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Automotive Service Excellence</a:t>
            </a:r>
          </a:p>
          <a:p>
            <a:pPr lvl="1"/>
            <a:r>
              <a:rPr lang="en-US" dirty="0"/>
              <a:t>ASE publishes</a:t>
            </a:r>
          </a:p>
          <a:p>
            <a:r>
              <a:rPr lang="en-US" dirty="0"/>
              <a:t>Commercial Drivers License</a:t>
            </a:r>
          </a:p>
          <a:p>
            <a:pPr lvl="1"/>
            <a:r>
              <a:rPr lang="en-US" dirty="0"/>
              <a:t>By State</a:t>
            </a:r>
          </a:p>
          <a:p>
            <a:r>
              <a:rPr lang="en-US" dirty="0"/>
              <a:t>Certified Logistics Technician</a:t>
            </a:r>
          </a:p>
          <a:p>
            <a:pPr lvl="1"/>
            <a:r>
              <a:rPr lang="en-US" dirty="0"/>
              <a:t>MSSC Publishes</a:t>
            </a:r>
          </a:p>
          <a:p>
            <a:r>
              <a:rPr lang="en-US" dirty="0" err="1"/>
              <a:t>Comptia</a:t>
            </a:r>
            <a:r>
              <a:rPr lang="en-US" dirty="0"/>
              <a:t> Fundamentals</a:t>
            </a:r>
          </a:p>
          <a:p>
            <a:pPr lvl="1"/>
            <a:r>
              <a:rPr lang="en-US" dirty="0" err="1"/>
              <a:t>Comptia</a:t>
            </a:r>
            <a:r>
              <a:rPr lang="en-US" dirty="0"/>
              <a:t> Publishes</a:t>
            </a:r>
          </a:p>
          <a:p>
            <a:r>
              <a:rPr lang="en-US" dirty="0"/>
              <a:t>Manufacturing Technician Level 1</a:t>
            </a:r>
          </a:p>
          <a:p>
            <a:pPr lvl="1"/>
            <a:r>
              <a:rPr lang="en-US" dirty="0"/>
              <a:t>Manufacturing Skills Institute Publisher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0968-0368-4FBC-946E-BAA5868AD0E8}" type="slidenum">
              <a:rPr lang="en-US" smtClean="0"/>
              <a:t>18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Skill Standards and Certification</a:t>
            </a:r>
          </a:p>
        </p:txBody>
      </p:sp>
    </p:spTree>
    <p:extLst>
      <p:ext uri="{BB962C8B-B14F-4D97-AF65-F5344CB8AC3E}">
        <p14:creationId xmlns:p14="http://schemas.microsoft.com/office/powerpoint/2010/main" val="20526726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013" y="685800"/>
            <a:ext cx="139699" cy="45719"/>
          </a:xfrm>
        </p:spPr>
        <p:txBody>
          <a:bodyPr>
            <a:noAutofit/>
          </a:bodyPr>
          <a:lstStyle/>
          <a:p>
            <a:pPr>
              <a:defRPr/>
            </a:pPr>
            <a:endParaRPr lang="en-US" sz="3600" dirty="0">
              <a:solidFill>
                <a:schemeClr val="bg1">
                  <a:lumMod val="50000"/>
                </a:schemeClr>
              </a:solidFill>
              <a:ea typeface="ＭＳ Ｐゴシック" charset="0"/>
              <a:cs typeface="ＭＳ Ｐゴシック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676400" y="493713"/>
            <a:ext cx="0" cy="954087"/>
          </a:xfrm>
          <a:prstGeom prst="line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33400" y="1143000"/>
            <a:ext cx="8442325" cy="0"/>
          </a:xfrm>
          <a:prstGeom prst="line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01" name="Title 1"/>
          <p:cNvSpPr txBox="1">
            <a:spLocks/>
          </p:cNvSpPr>
          <p:nvPr/>
        </p:nvSpPr>
        <p:spPr bwMode="auto">
          <a:xfrm>
            <a:off x="1676400" y="704850"/>
            <a:ext cx="73152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 dirty="0" smtClean="0">
                <a:solidFill>
                  <a:prstClr val="black"/>
                </a:solidFill>
              </a:rPr>
              <a:t>Skills Standards and Certifications</a:t>
            </a:r>
          </a:p>
        </p:txBody>
      </p:sp>
      <p:sp>
        <p:nvSpPr>
          <p:cNvPr id="29702" name="TextBox 21"/>
          <p:cNvSpPr txBox="1">
            <a:spLocks noChangeArrowheads="1"/>
          </p:cNvSpPr>
          <p:nvPr/>
        </p:nvSpPr>
        <p:spPr bwMode="auto">
          <a:xfrm>
            <a:off x="685800" y="1189038"/>
            <a:ext cx="9144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800" smtClean="0">
                <a:solidFill>
                  <a:srgbClr val="7F7F7F"/>
                </a:solidFill>
              </a:rPr>
              <a:t>© 2012 VMA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4294967295"/>
          </p:nvPr>
        </p:nvSpPr>
        <p:spPr>
          <a:xfrm>
            <a:off x="658813" y="2124075"/>
            <a:ext cx="2743200" cy="2514600"/>
          </a:xfrm>
        </p:spPr>
        <p:txBody>
          <a:bodyPr rtlCol="0">
            <a:normAutofit/>
          </a:bodyPr>
          <a:lstStyle/>
          <a:p>
            <a:pPr marL="39688" indent="0" fontAlgn="auto">
              <a:spcAft>
                <a:spcPts val="0"/>
              </a:spcAft>
              <a:buFont typeface="Lucida Grande" charset="0"/>
              <a:buNone/>
              <a:defRPr/>
            </a:pPr>
            <a:endParaRPr lang="en-US" sz="1600" i="1" dirty="0">
              <a:latin typeface="Arial" pitchFamily="34" charset="0"/>
              <a:cs typeface="Arial" pitchFamily="34" charset="0"/>
            </a:endParaRP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1600" b="1" dirty="0" smtClean="0">
                <a:solidFill>
                  <a:srgbClr val="3C5FAC"/>
                </a:solidFill>
                <a:cs typeface="Arial" pitchFamily="34" charset="0"/>
              </a:rPr>
              <a:t>Math and Measurement:</a:t>
            </a:r>
          </a:p>
          <a:p>
            <a:pPr fontAlgn="auto"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1600" dirty="0" smtClean="0">
                <a:cs typeface="Arial" pitchFamily="34" charset="0"/>
              </a:rPr>
              <a:t>Algebra</a:t>
            </a:r>
          </a:p>
          <a:p>
            <a:pPr fontAlgn="auto"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1600" dirty="0" smtClean="0">
                <a:cs typeface="Arial" pitchFamily="34" charset="0"/>
              </a:rPr>
              <a:t>Measurement</a:t>
            </a:r>
          </a:p>
          <a:p>
            <a:pPr fontAlgn="auto"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1600" dirty="0" smtClean="0">
                <a:cs typeface="Arial" pitchFamily="34" charset="0"/>
              </a:rPr>
              <a:t>Math for Quality </a:t>
            </a:r>
          </a:p>
          <a:p>
            <a:pPr marL="446088" lvl="1" indent="0" fontAlgn="auto">
              <a:spcAft>
                <a:spcPts val="0"/>
              </a:spcAft>
              <a:buFont typeface="Lucida Grande" charset="0"/>
              <a:buNone/>
              <a:defRPr/>
            </a:pPr>
            <a:endParaRPr lang="en-US" sz="1600" i="1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Font typeface="Arial" charset="0"/>
              <a:buChar char="•"/>
              <a:defRPr/>
            </a:pPr>
            <a:endParaRPr lang="en-US" sz="1600" dirty="0" smtClean="0">
              <a:cs typeface="ＭＳ Ｐゴシック" charset="0"/>
            </a:endParaRPr>
          </a:p>
        </p:txBody>
      </p:sp>
      <p:sp>
        <p:nvSpPr>
          <p:cNvPr id="12" name="Content Placeholder 2"/>
          <p:cNvSpPr>
            <a:spLocks noGrp="1"/>
          </p:cNvSpPr>
          <p:nvPr>
            <p:ph idx="4294967295"/>
          </p:nvPr>
        </p:nvSpPr>
        <p:spPr>
          <a:xfrm>
            <a:off x="3089275" y="2389188"/>
            <a:ext cx="3048000" cy="2490787"/>
          </a:xfrm>
        </p:spPr>
        <p:txBody>
          <a:bodyPr rtlCol="0">
            <a:normAutofit fontScale="85000" lnSpcReduction="20000"/>
          </a:bodyPr>
          <a:lstStyle/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1900" b="1" dirty="0" smtClean="0">
                <a:solidFill>
                  <a:srgbClr val="2F8F8C"/>
                </a:solidFill>
                <a:cs typeface="Arial" pitchFamily="34" charset="0"/>
              </a:rPr>
              <a:t>Spatial Reasoning and Manufacturing Technology</a:t>
            </a:r>
            <a:r>
              <a:rPr lang="en-US" sz="1900" dirty="0" smtClean="0">
                <a:solidFill>
                  <a:srgbClr val="2F8F8C"/>
                </a:solidFill>
                <a:cs typeface="Arial" pitchFamily="34" charset="0"/>
              </a:rPr>
              <a:t>:</a:t>
            </a:r>
          </a:p>
          <a:p>
            <a:pPr fontAlgn="auto"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1900" dirty="0" smtClean="0">
                <a:cs typeface="Arial" pitchFamily="34" charset="0"/>
              </a:rPr>
              <a:t>Spatial Reasoning	</a:t>
            </a:r>
          </a:p>
          <a:p>
            <a:pPr fontAlgn="auto"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1900" dirty="0" smtClean="0">
                <a:cs typeface="Arial" pitchFamily="34" charset="0"/>
              </a:rPr>
              <a:t>Mechanics</a:t>
            </a:r>
          </a:p>
          <a:p>
            <a:pPr fontAlgn="auto"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1900" dirty="0" smtClean="0">
                <a:cs typeface="Arial" pitchFamily="34" charset="0"/>
              </a:rPr>
              <a:t>Fluid Power and Thermodynamics</a:t>
            </a:r>
          </a:p>
          <a:p>
            <a:pPr fontAlgn="auto"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1900" dirty="0" smtClean="0">
                <a:cs typeface="Arial" pitchFamily="34" charset="0"/>
              </a:rPr>
              <a:t>Electricity</a:t>
            </a:r>
          </a:p>
          <a:p>
            <a:pPr fontAlgn="auto"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1900" dirty="0" smtClean="0">
                <a:cs typeface="Arial" pitchFamily="34" charset="0"/>
              </a:rPr>
              <a:t>Chemistry</a:t>
            </a:r>
          </a:p>
          <a:p>
            <a:pPr fontAlgn="auto"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1900" dirty="0" smtClean="0">
                <a:cs typeface="Arial" pitchFamily="34" charset="0"/>
              </a:rPr>
              <a:t>Manufacturing Processes 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1900" dirty="0" smtClean="0">
                <a:cs typeface="Arial" pitchFamily="34" charset="0"/>
              </a:rPr>
              <a:t>        &amp; Controls</a:t>
            </a:r>
          </a:p>
          <a:p>
            <a:pPr lvl="1" fontAlgn="auto">
              <a:spcAft>
                <a:spcPts val="0"/>
              </a:spcAft>
              <a:buFont typeface="Arial" charset="0"/>
              <a:buChar char="–"/>
              <a:defRPr/>
            </a:pPr>
            <a:endParaRPr lang="en-US" sz="1600" i="1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Font typeface="Arial" charset="0"/>
              <a:buChar char="•"/>
              <a:defRPr/>
            </a:pPr>
            <a:endParaRPr lang="en-US" sz="1600" dirty="0" smtClean="0">
              <a:cs typeface="ＭＳ Ｐゴシック" charset="0"/>
            </a:endParaRPr>
          </a:p>
        </p:txBody>
      </p:sp>
      <p:sp>
        <p:nvSpPr>
          <p:cNvPr id="13" name="Content Placeholder 2"/>
          <p:cNvSpPr>
            <a:spLocks noGrp="1"/>
          </p:cNvSpPr>
          <p:nvPr>
            <p:ph idx="4294967295"/>
          </p:nvPr>
        </p:nvSpPr>
        <p:spPr>
          <a:xfrm>
            <a:off x="5862638" y="2387600"/>
            <a:ext cx="3048000" cy="2133600"/>
          </a:xfrm>
        </p:spPr>
        <p:txBody>
          <a:bodyPr rtlCol="0">
            <a:normAutofit fontScale="92500"/>
          </a:bodyPr>
          <a:lstStyle/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1600" b="1" dirty="0" smtClean="0">
                <a:solidFill>
                  <a:srgbClr val="62AF45"/>
                </a:solidFill>
                <a:cs typeface="Arial" pitchFamily="34" charset="0"/>
              </a:rPr>
              <a:t>Quality and Business Acumen:</a:t>
            </a:r>
          </a:p>
          <a:p>
            <a:pPr fontAlgn="auto"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1600" dirty="0" smtClean="0">
                <a:cs typeface="Arial" pitchFamily="34" charset="0"/>
              </a:rPr>
              <a:t>Quality and Lean Manufacturing Concepts</a:t>
            </a:r>
          </a:p>
          <a:p>
            <a:pPr fontAlgn="auto"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1600" dirty="0" smtClean="0">
                <a:cs typeface="Arial" pitchFamily="34" charset="0"/>
              </a:rPr>
              <a:t>Statistical Process Control (SPC) Basic Concepts</a:t>
            </a:r>
          </a:p>
          <a:p>
            <a:pPr fontAlgn="auto"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1600" dirty="0" smtClean="0">
                <a:cs typeface="Arial" pitchFamily="34" charset="0"/>
              </a:rPr>
              <a:t>Financial Literacy and Business Acumen</a:t>
            </a:r>
          </a:p>
        </p:txBody>
      </p:sp>
      <p:sp>
        <p:nvSpPr>
          <p:cNvPr id="14" name="TextBox 7"/>
          <p:cNvSpPr txBox="1">
            <a:spLocks noChangeArrowheads="1"/>
          </p:cNvSpPr>
          <p:nvPr/>
        </p:nvSpPr>
        <p:spPr bwMode="auto">
          <a:xfrm>
            <a:off x="636588" y="4867275"/>
            <a:ext cx="835501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defTabSz="914400" eaLnBrk="0" fontAlgn="base" hangingPunct="0"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en-US" sz="1800" b="1" smtClean="0">
                <a:solidFill>
                  <a:prstClr val="black"/>
                </a:solidFill>
              </a:rPr>
              <a:t>Manufacturing Specialist Certification</a:t>
            </a:r>
            <a:r>
              <a:rPr lang="en-US" altLang="en-US" sz="1800" smtClean="0">
                <a:solidFill>
                  <a:prstClr val="black"/>
                </a:solidFill>
              </a:rPr>
              <a:t> = Pass rate of 75% on (1) Math and Measurement and (2) Spatial Reasoning and Manufacturing Technology</a:t>
            </a:r>
          </a:p>
        </p:txBody>
      </p:sp>
      <p:sp>
        <p:nvSpPr>
          <p:cNvPr id="15" name="TextBox 7"/>
          <p:cNvSpPr txBox="1">
            <a:spLocks noChangeArrowheads="1"/>
          </p:cNvSpPr>
          <p:nvPr/>
        </p:nvSpPr>
        <p:spPr bwMode="auto">
          <a:xfrm>
            <a:off x="620712" y="5512440"/>
            <a:ext cx="8355013" cy="1255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defTabSz="914400" eaLnBrk="0" fontAlgn="base" hangingPunct="0"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en-US" sz="1800" b="1" dirty="0" smtClean="0">
                <a:solidFill>
                  <a:prstClr val="black"/>
                </a:solidFill>
              </a:rPr>
              <a:t>Manufacturing Technician Level 1 Certification</a:t>
            </a:r>
            <a:r>
              <a:rPr lang="en-US" altLang="en-US" sz="1800" dirty="0" smtClean="0">
                <a:solidFill>
                  <a:prstClr val="black"/>
                </a:solidFill>
              </a:rPr>
              <a:t> = Pass rate of 75% on all three:  (1) Math and Measurement, (2) Spatial Reasoning and Manufacturing Technology, (3) Quality and Business Acumen. </a:t>
            </a:r>
            <a:endParaRPr lang="en-US" altLang="en-US" sz="1800" dirty="0">
              <a:solidFill>
                <a:prstClr val="black"/>
              </a:solidFill>
            </a:endParaRPr>
          </a:p>
          <a:p>
            <a:pPr algn="ctr" defTabSz="914400" eaLnBrk="0" fontAlgn="base" hangingPunct="0"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altLang="en-US" sz="1800" b="1" dirty="0" smtClean="0">
                <a:solidFill>
                  <a:prstClr val="black"/>
                </a:solidFill>
              </a:rPr>
              <a:t>Silver CRC Recommended</a:t>
            </a:r>
          </a:p>
        </p:txBody>
      </p: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481013" y="1790700"/>
            <a:ext cx="5381625" cy="3089275"/>
            <a:chOff x="481013" y="1790700"/>
            <a:chExt cx="5381625" cy="3089275"/>
          </a:xfrm>
        </p:grpSpPr>
        <p:sp>
          <p:nvSpPr>
            <p:cNvPr id="3" name="Rectangle 2"/>
            <p:cNvSpPr/>
            <p:nvPr/>
          </p:nvSpPr>
          <p:spPr>
            <a:xfrm>
              <a:off x="481013" y="1790700"/>
              <a:ext cx="5381625" cy="308927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9713" name="TextBox 3"/>
            <p:cNvSpPr txBox="1">
              <a:spLocks noChangeArrowheads="1"/>
            </p:cNvSpPr>
            <p:nvPr/>
          </p:nvSpPr>
          <p:spPr bwMode="auto">
            <a:xfrm>
              <a:off x="481014" y="1907143"/>
              <a:ext cx="538162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1800" smtClean="0">
                  <a:solidFill>
                    <a:prstClr val="black"/>
                  </a:solidFill>
                </a:rPr>
                <a:t>Manufacturing Specialist (MS)</a:t>
              </a:r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481013" y="1371600"/>
            <a:ext cx="8429625" cy="3494088"/>
            <a:chOff x="481013" y="1371600"/>
            <a:chExt cx="8429626" cy="3494881"/>
          </a:xfrm>
        </p:grpSpPr>
        <p:sp>
          <p:nvSpPr>
            <p:cNvPr id="7" name="Rectangle 6"/>
            <p:cNvSpPr/>
            <p:nvPr/>
          </p:nvSpPr>
          <p:spPr>
            <a:xfrm>
              <a:off x="481013" y="1404946"/>
              <a:ext cx="8429626" cy="346153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9711" name="TextBox 15"/>
            <p:cNvSpPr txBox="1">
              <a:spLocks noChangeArrowheads="1"/>
            </p:cNvSpPr>
            <p:nvPr/>
          </p:nvSpPr>
          <p:spPr bwMode="auto">
            <a:xfrm>
              <a:off x="481013" y="1371600"/>
              <a:ext cx="842962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1800" smtClean="0">
                  <a:solidFill>
                    <a:prstClr val="black"/>
                  </a:solidFill>
                </a:rPr>
                <a:t>Manufacturing Technician Level 1 (MT1)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9528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Ability to identify type of vocational assessment instruments (i.e</a:t>
            </a:r>
            <a:r>
              <a:rPr lang="en-US" dirty="0"/>
              <a:t>., Achievement, Aptitude</a:t>
            </a:r>
            <a:r>
              <a:rPr lang="en-US" dirty="0" smtClean="0"/>
              <a:t>, Interest, etc.): purpose of instrument; strengths and limitations of instruments; and how information should be reported.</a:t>
            </a:r>
          </a:p>
          <a:p>
            <a:r>
              <a:rPr lang="en-US" dirty="0" smtClean="0"/>
              <a:t>Enhanced skills in assisting students and youth in utilizing the vocational assessment results in the career development process.</a:t>
            </a:r>
          </a:p>
          <a:p>
            <a:r>
              <a:rPr lang="en-US" dirty="0" smtClean="0"/>
              <a:t>Increase knowledge of alternative opportunities for training and employment for students and youth with disabilities.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0968-0368-4FBC-946E-BAA5868AD0E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9363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 smtClean="0"/>
              <a:t>Success In The New Economy – FutureBuilt</a:t>
            </a:r>
            <a:endParaRPr lang="en-US" dirty="0"/>
          </a:p>
          <a:p>
            <a:pPr marL="109728" indent="0">
              <a:buNone/>
            </a:pPr>
            <a:endParaRPr lang="en-US" u="sng" dirty="0" smtClean="0"/>
          </a:p>
          <a:p>
            <a:pPr marL="109728" indent="0">
              <a:buNone/>
            </a:pP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www.youtube.com/watch?v=bauDp4NdPK8</a:t>
            </a:r>
            <a:endParaRPr lang="en-US" dirty="0" smtClean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dirty="0"/>
              <a:t>Information on earning potential for career fields requiring Credentials and/or Certifications as an alternative to College Degrees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Alternative Paths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0968-0368-4FBC-946E-BAA5868AD0E8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353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09728" indent="0">
              <a:buNone/>
            </a:pPr>
            <a:r>
              <a:rPr lang="en-US" b="1" dirty="0" smtClean="0"/>
              <a:t>Reports Should Promote Informed Choice and Reflect Outcome-Oriented Recommendations by:</a:t>
            </a:r>
          </a:p>
          <a:p>
            <a:pPr marL="109728" indent="0">
              <a:buNone/>
            </a:pPr>
            <a:endParaRPr lang="en-US" b="1" dirty="0"/>
          </a:p>
          <a:p>
            <a:r>
              <a:rPr lang="en-US" dirty="0" smtClean="0"/>
              <a:t>Responding </a:t>
            </a:r>
            <a:r>
              <a:rPr lang="en-US" dirty="0"/>
              <a:t>to each specific referral question.</a:t>
            </a:r>
          </a:p>
          <a:p>
            <a:r>
              <a:rPr lang="en-US" dirty="0" smtClean="0"/>
              <a:t>Identifying the optimal </a:t>
            </a:r>
            <a:r>
              <a:rPr lang="en-US" dirty="0"/>
              <a:t>level of </a:t>
            </a:r>
            <a:r>
              <a:rPr lang="en-US" dirty="0" smtClean="0"/>
              <a:t>the student's/youth’s job </a:t>
            </a:r>
            <a:r>
              <a:rPr lang="en-US" dirty="0"/>
              <a:t>readiness </a:t>
            </a:r>
            <a:r>
              <a:rPr lang="en-US" dirty="0" smtClean="0"/>
              <a:t>and </a:t>
            </a:r>
            <a:r>
              <a:rPr lang="en-US" dirty="0"/>
              <a:t>potential </a:t>
            </a:r>
            <a:r>
              <a:rPr lang="en-US" dirty="0" smtClean="0"/>
              <a:t>for competitive/customized employment.</a:t>
            </a:r>
            <a:endParaRPr lang="en-US" dirty="0"/>
          </a:p>
          <a:p>
            <a:r>
              <a:rPr lang="en-US" dirty="0" smtClean="0"/>
              <a:t>Determining occupational clusters </a:t>
            </a:r>
            <a:r>
              <a:rPr lang="en-US" dirty="0"/>
              <a:t>for </a:t>
            </a:r>
            <a:r>
              <a:rPr lang="en-US" dirty="0" smtClean="0"/>
              <a:t>student exploration.</a:t>
            </a:r>
            <a:endParaRPr lang="en-US" dirty="0"/>
          </a:p>
          <a:p>
            <a:r>
              <a:rPr lang="en-US" dirty="0" smtClean="0"/>
              <a:t>Defining job related </a:t>
            </a:r>
            <a:r>
              <a:rPr lang="en-US" dirty="0"/>
              <a:t>accommodations or </a:t>
            </a:r>
            <a:r>
              <a:rPr lang="en-US" dirty="0" smtClean="0"/>
              <a:t>adaptations to include job mentoring and/or supported </a:t>
            </a:r>
            <a:r>
              <a:rPr lang="en-US" dirty="0"/>
              <a:t>employment services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smtClean="0"/>
              <a:t>Identifying additional training or education </a:t>
            </a:r>
            <a:r>
              <a:rPr lang="en-US" dirty="0"/>
              <a:t>needed for competitive/customized </a:t>
            </a:r>
            <a:r>
              <a:rPr lang="en-US" dirty="0" smtClean="0"/>
              <a:t>employment</a:t>
            </a:r>
            <a:r>
              <a:rPr lang="en-US" dirty="0"/>
              <a:t>.</a:t>
            </a:r>
          </a:p>
          <a:p>
            <a:r>
              <a:rPr lang="en-US" dirty="0" smtClean="0"/>
              <a:t>Recommending additional evaluations such </a:t>
            </a:r>
            <a:r>
              <a:rPr lang="en-US" dirty="0"/>
              <a:t>as </a:t>
            </a:r>
            <a:r>
              <a:rPr lang="en-US" dirty="0" smtClean="0"/>
              <a:t>computer skills, </a:t>
            </a:r>
            <a:r>
              <a:rPr lang="en-US" dirty="0"/>
              <a:t>assistive </a:t>
            </a:r>
            <a:r>
              <a:rPr lang="en-US" dirty="0" smtClean="0"/>
              <a:t>technology, medical, psychological, independent living, </a:t>
            </a:r>
            <a:r>
              <a:rPr lang="en-US" dirty="0"/>
              <a:t>etc</a:t>
            </a:r>
            <a:r>
              <a:rPr lang="en-US" dirty="0" smtClean="0"/>
              <a:t>.</a:t>
            </a:r>
          </a:p>
          <a:p>
            <a:r>
              <a:rPr lang="en-US" dirty="0" smtClean="0"/>
              <a:t>Confirming Independent </a:t>
            </a:r>
            <a:r>
              <a:rPr lang="en-US" dirty="0"/>
              <a:t>living </a:t>
            </a:r>
            <a:r>
              <a:rPr lang="en-US" dirty="0" smtClean="0"/>
              <a:t>needs.</a:t>
            </a:r>
          </a:p>
          <a:p>
            <a:r>
              <a:rPr lang="en-US" dirty="0" smtClean="0"/>
              <a:t>Enhancing opportunities!</a:t>
            </a:r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0968-0368-4FBC-946E-BAA5868AD0E8}" type="slidenum">
              <a:rPr lang="en-US" smtClean="0"/>
              <a:t>21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2700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US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Assessments can provide critical information for the student/youth, family, Counselor, and other involved stakeholders.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Student self-awareness </a:t>
            </a:r>
            <a:r>
              <a:rPr lang="en-US" dirty="0"/>
              <a:t>leads to better </a:t>
            </a:r>
            <a:r>
              <a:rPr lang="en-US" dirty="0" smtClean="0"/>
              <a:t>self-understanding and goal development. Share information and acknowledge the different strengths and attributes.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Analyze results and use information to develop an action plan with the student/youth. </a:t>
            </a:r>
            <a:r>
              <a:rPr lang="en-US" dirty="0"/>
              <a:t>Be </a:t>
            </a:r>
            <a:r>
              <a:rPr lang="en-US" dirty="0" smtClean="0"/>
              <a:t>flexible and open </a:t>
            </a:r>
            <a:r>
              <a:rPr lang="en-US" dirty="0"/>
              <a:t>to new </a:t>
            </a:r>
            <a:r>
              <a:rPr lang="en-US" dirty="0" smtClean="0"/>
              <a:t>paths to enhance opportunities for students/youth!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Putting It All Together!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0968-0368-4FBC-946E-BAA5868AD0E8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011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JAN Job Accommodation Network – Information on accommodation in the workplace </a:t>
            </a:r>
            <a:r>
              <a:rPr lang="en-US" dirty="0" smtClean="0">
                <a:hlinkClick r:id="rId2"/>
              </a:rPr>
              <a:t>www.askjan.org</a:t>
            </a:r>
            <a:endParaRPr lang="en-US" dirty="0" smtClean="0"/>
          </a:p>
          <a:p>
            <a:r>
              <a:rPr lang="en-US" dirty="0" smtClean="0"/>
              <a:t>O*Net </a:t>
            </a:r>
            <a:r>
              <a:rPr lang="en-US" b="1" dirty="0" smtClean="0"/>
              <a:t>O*NET </a:t>
            </a:r>
            <a:r>
              <a:rPr lang="en-US" b="1" dirty="0"/>
              <a:t>OnLine</a:t>
            </a:r>
            <a:r>
              <a:rPr lang="en-US" dirty="0"/>
              <a:t> -</a:t>
            </a:r>
            <a:r>
              <a:rPr lang="en-US" dirty="0" smtClean="0"/>
              <a:t> </a:t>
            </a:r>
            <a:r>
              <a:rPr lang="en-US" dirty="0"/>
              <a:t>D</a:t>
            </a:r>
            <a:r>
              <a:rPr lang="en-US" dirty="0" smtClean="0"/>
              <a:t>etailed </a:t>
            </a:r>
            <a:r>
              <a:rPr lang="en-US" dirty="0"/>
              <a:t>descriptions of the world of </a:t>
            </a:r>
            <a:r>
              <a:rPr lang="en-US" dirty="0" smtClean="0"/>
              <a:t>work </a:t>
            </a:r>
            <a:r>
              <a:rPr lang="en-US" dirty="0" smtClean="0">
                <a:hlinkClick r:id="rId3"/>
              </a:rPr>
              <a:t>www.onetonline.org</a:t>
            </a:r>
            <a:r>
              <a:rPr lang="en-US" dirty="0" smtClean="0"/>
              <a:t> and My Next Move </a:t>
            </a:r>
            <a:r>
              <a:rPr lang="en-US" dirty="0" smtClean="0">
                <a:hlinkClick r:id="rId4"/>
              </a:rPr>
              <a:t>www.mynextmove.org</a:t>
            </a:r>
            <a:r>
              <a:rPr lang="en-US" dirty="0" smtClean="0"/>
              <a:t> </a:t>
            </a:r>
          </a:p>
          <a:p>
            <a:r>
              <a:rPr lang="en-US" dirty="0" smtClean="0"/>
              <a:t>WINTAC - Workforce Innovation Technical Assistance Center </a:t>
            </a:r>
            <a:r>
              <a:rPr lang="en-US" dirty="0" smtClean="0">
                <a:hlinkClick r:id="rId5"/>
              </a:rPr>
              <a:t>www.wintac.org</a:t>
            </a: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0968-0368-4FBC-946E-BAA5868AD0E8}" type="slidenum">
              <a:rPr lang="en-US" smtClean="0"/>
              <a:t>23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5528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/>
              <a:t>Kate Kaegi, MS, </a:t>
            </a:r>
            <a:r>
              <a:rPr lang="en-US" dirty="0" smtClean="0"/>
              <a:t>CRC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DARS </a:t>
            </a:r>
            <a:r>
              <a:rPr lang="en-US" dirty="0" smtClean="0"/>
              <a:t>CPID Project Manager</a:t>
            </a:r>
            <a:endParaRPr lang="en-US" dirty="0"/>
          </a:p>
          <a:p>
            <a:pPr marL="109728" indent="0">
              <a:buNone/>
            </a:pPr>
            <a:r>
              <a:rPr lang="en-US" dirty="0" smtClean="0">
                <a:hlinkClick r:id="rId2"/>
              </a:rPr>
              <a:t>Kate.Kaegi@dars.virginia.gov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804-241-7936</a:t>
            </a:r>
          </a:p>
          <a:p>
            <a:endParaRPr lang="en-US" dirty="0"/>
          </a:p>
          <a:p>
            <a:pPr marL="109728" indent="0">
              <a:buNone/>
            </a:pPr>
            <a:r>
              <a:rPr lang="en-US" dirty="0"/>
              <a:t>Caren Phipps, MS, CVE, LPC</a:t>
            </a:r>
          </a:p>
          <a:p>
            <a:pPr marL="109728" indent="0">
              <a:buNone/>
            </a:pPr>
            <a:r>
              <a:rPr lang="en-US" dirty="0"/>
              <a:t>DBVI Dir. of Services for Children and Youth</a:t>
            </a:r>
          </a:p>
          <a:p>
            <a:pPr marL="109728" indent="0">
              <a:buNone/>
            </a:pPr>
            <a:r>
              <a:rPr lang="en-US" dirty="0" smtClean="0">
                <a:hlinkClick r:id="rId3"/>
              </a:rPr>
              <a:t>Caren.Phipps@dbvi.virginia.gov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804-625-3972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0968-0368-4FBC-946E-BAA5868AD0E8}" type="slidenum">
              <a:rPr lang="en-US" smtClean="0"/>
              <a:t>24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00B0F0"/>
                </a:solidFill>
              </a:rPr>
              <a:t>Thank You!!!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472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dirty="0" smtClean="0"/>
              <a:t>Identify potential for participating in training and competitive or customized employment</a:t>
            </a:r>
          </a:p>
          <a:p>
            <a:r>
              <a:rPr lang="en-US" dirty="0"/>
              <a:t>Identify work behaviors </a:t>
            </a:r>
            <a:r>
              <a:rPr lang="en-US" dirty="0" smtClean="0"/>
              <a:t>and strengths </a:t>
            </a:r>
            <a:r>
              <a:rPr lang="en-US" dirty="0"/>
              <a:t>(</a:t>
            </a:r>
            <a:r>
              <a:rPr lang="en-US" dirty="0" smtClean="0"/>
              <a:t>aptitudes, skills, temperament)</a:t>
            </a:r>
          </a:p>
          <a:p>
            <a:r>
              <a:rPr lang="en-US" dirty="0" smtClean="0"/>
              <a:t>Identify needs/supports necessary to support training and competitive or customized employment </a:t>
            </a:r>
          </a:p>
          <a:p>
            <a:r>
              <a:rPr lang="en-US" dirty="0" smtClean="0"/>
              <a:t>Identify community supports that would improve the student’s/youth’s independence and quality of life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Vocational Assessments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0968-0368-4FBC-946E-BAA5868AD0E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695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>
            <a:normAutofit fontScale="85000" lnSpcReduction="20000"/>
          </a:bodyPr>
          <a:lstStyle/>
          <a:p>
            <a:r>
              <a:rPr lang="en-US" altLang="en-US" sz="2800" dirty="0"/>
              <a:t>What problems do you want to solve?</a:t>
            </a:r>
          </a:p>
          <a:p>
            <a:pPr marL="109728" indent="0">
              <a:buNone/>
            </a:pPr>
            <a:endParaRPr lang="en-US" altLang="en-US" sz="2800" dirty="0"/>
          </a:p>
          <a:p>
            <a:r>
              <a:rPr lang="en-US" altLang="en-US" sz="2800" dirty="0"/>
              <a:t>What training programs are you interested in?</a:t>
            </a:r>
          </a:p>
          <a:p>
            <a:endParaRPr lang="en-US" altLang="en-US" sz="2800" dirty="0"/>
          </a:p>
          <a:p>
            <a:r>
              <a:rPr lang="en-US" altLang="en-US" sz="2800" dirty="0"/>
              <a:t>How do you learn, best?</a:t>
            </a:r>
          </a:p>
          <a:p>
            <a:pPr marL="109728" indent="0">
              <a:buNone/>
            </a:pPr>
            <a:endParaRPr lang="en-US" altLang="en-US" sz="2800" dirty="0"/>
          </a:p>
          <a:p>
            <a:r>
              <a:rPr lang="en-US" altLang="en-US" sz="2800" dirty="0"/>
              <a:t>What makes you nervous about learning/on the job?</a:t>
            </a:r>
          </a:p>
          <a:p>
            <a:pPr marL="109728" indent="0">
              <a:buNone/>
            </a:pPr>
            <a:endParaRPr lang="en-US" altLang="en-US" sz="2800" dirty="0"/>
          </a:p>
          <a:p>
            <a:r>
              <a:rPr lang="en-US" altLang="en-US" sz="2800" dirty="0"/>
              <a:t>What have you learned the most with this assessment? </a:t>
            </a:r>
          </a:p>
          <a:p>
            <a:pPr marL="109728" indent="0">
              <a:buNone/>
            </a:pPr>
            <a:endParaRPr lang="en-US" altLang="en-US" sz="2800" dirty="0"/>
          </a:p>
          <a:p>
            <a:r>
              <a:rPr lang="en-US" altLang="en-US" sz="2800" dirty="0"/>
              <a:t>Have you ever tried Assistive Technology?</a:t>
            </a:r>
          </a:p>
          <a:p>
            <a:pPr marL="109728" indent="0">
              <a:buNone/>
            </a:pPr>
            <a:endParaRPr lang="en-US" altLang="en-US" sz="2800" dirty="0"/>
          </a:p>
          <a:p>
            <a:r>
              <a:rPr lang="en-US" altLang="en-US" sz="2800" dirty="0"/>
              <a:t>Who do you talk with on the job? </a:t>
            </a:r>
          </a:p>
          <a:p>
            <a:endParaRPr lang="en-US" altLang="en-US" dirty="0" smtClean="0"/>
          </a:p>
          <a:p>
            <a:endParaRPr lang="en-US" altLang="en-US" sz="5600" dirty="0"/>
          </a:p>
          <a:p>
            <a:endParaRPr lang="en-US" altLang="en-US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0329" y="32657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en-US" dirty="0" smtClean="0"/>
              <a:t>Questions ???</a:t>
            </a:r>
            <a:endParaRPr lang="en-US" alt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0968-0368-4FBC-946E-BAA5868AD0E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387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Interview</a:t>
            </a:r>
          </a:p>
          <a:p>
            <a:r>
              <a:rPr lang="en-US" dirty="0" smtClean="0"/>
              <a:t>Behavioral Observations, Inventories, and Reports</a:t>
            </a:r>
          </a:p>
          <a:p>
            <a:r>
              <a:rPr lang="en-US" dirty="0" smtClean="0"/>
              <a:t>Job Analysis</a:t>
            </a:r>
          </a:p>
          <a:p>
            <a:r>
              <a:rPr lang="en-US" dirty="0" smtClean="0"/>
              <a:t>Psychometric </a:t>
            </a:r>
            <a:r>
              <a:rPr lang="en-US" dirty="0"/>
              <a:t>tests: </a:t>
            </a:r>
            <a:r>
              <a:rPr lang="en-US" dirty="0" smtClean="0"/>
              <a:t>normed </a:t>
            </a:r>
            <a:r>
              <a:rPr lang="en-US" dirty="0"/>
              <a:t>or criterion referenced </a:t>
            </a:r>
            <a:r>
              <a:rPr lang="en-US" dirty="0" smtClean="0"/>
              <a:t>measures</a:t>
            </a:r>
          </a:p>
          <a:p>
            <a:r>
              <a:rPr lang="en-US" dirty="0" smtClean="0"/>
              <a:t>Formal/Commercial </a:t>
            </a:r>
            <a:r>
              <a:rPr lang="en-US" dirty="0"/>
              <a:t>Work samples:  portions of work related tasks that may be normed such that a standard of production or quality is necessary </a:t>
            </a:r>
            <a:r>
              <a:rPr lang="en-US" dirty="0" smtClean="0"/>
              <a:t>for a </a:t>
            </a:r>
            <a:r>
              <a:rPr lang="en-US" dirty="0"/>
              <a:t>“competitive” work </a:t>
            </a:r>
            <a:r>
              <a:rPr lang="en-US" dirty="0" smtClean="0"/>
              <a:t>standard.  </a:t>
            </a:r>
          </a:p>
          <a:p>
            <a:r>
              <a:rPr lang="en-US" dirty="0" smtClean="0"/>
              <a:t>Informal </a:t>
            </a:r>
            <a:r>
              <a:rPr lang="en-US" dirty="0"/>
              <a:t>work samples: </a:t>
            </a:r>
            <a:r>
              <a:rPr lang="en-US" dirty="0" smtClean="0"/>
              <a:t> </a:t>
            </a:r>
            <a:r>
              <a:rPr lang="en-US" dirty="0"/>
              <a:t>work related tasks </a:t>
            </a:r>
            <a:r>
              <a:rPr lang="en-US" dirty="0" smtClean="0"/>
              <a:t>that </a:t>
            </a:r>
            <a:r>
              <a:rPr lang="en-US" dirty="0"/>
              <a:t>may or may not b</a:t>
            </a:r>
            <a:r>
              <a:rPr lang="en-US" dirty="0" smtClean="0"/>
              <a:t>e standardized</a:t>
            </a:r>
            <a:endParaRPr lang="en-US" dirty="0"/>
          </a:p>
          <a:p>
            <a:r>
              <a:rPr lang="en-US" dirty="0" smtClean="0"/>
              <a:t>Situational/Functional Assessment: </a:t>
            </a:r>
            <a:r>
              <a:rPr lang="en-US" dirty="0"/>
              <a:t>Observation of performance in a work </a:t>
            </a:r>
            <a:r>
              <a:rPr lang="en-US" dirty="0" smtClean="0"/>
              <a:t>setting</a:t>
            </a:r>
          </a:p>
          <a:p>
            <a:r>
              <a:rPr lang="en-US" dirty="0" smtClean="0"/>
              <a:t>Analysis of results and report recommendations</a:t>
            </a:r>
          </a:p>
          <a:p>
            <a:r>
              <a:rPr lang="en-US" dirty="0" smtClean="0"/>
              <a:t>Discussion of results with student/youth and family as well as with Counselor, Case Manager, Job Mentor, CTE Teacher, Business Specialist, etc.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Vocational Assessment Process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0968-0368-4FBC-946E-BAA5868AD0E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980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r>
              <a:rPr lang="en-US" sz="2800" dirty="0" smtClean="0"/>
              <a:t>Aptitude – CAPS, Career Scope</a:t>
            </a:r>
          </a:p>
          <a:p>
            <a:pPr marL="114300" indent="0">
              <a:buNone/>
            </a:pPr>
            <a:endParaRPr lang="en-US" sz="2800" dirty="0"/>
          </a:p>
          <a:p>
            <a:r>
              <a:rPr lang="en-US" sz="2800" dirty="0" smtClean="0"/>
              <a:t>Achievement – WRAT-5, TABE, Woodcock-Johnson, CASAS</a:t>
            </a:r>
          </a:p>
          <a:p>
            <a:endParaRPr lang="en-US" sz="2800" dirty="0" smtClean="0"/>
          </a:p>
          <a:p>
            <a:r>
              <a:rPr lang="en-US" sz="2800" dirty="0" smtClean="0"/>
              <a:t>Interests – O*Net, SDS, Strong, COPS, Virtual Job Shadow, Reading Free Inventories</a:t>
            </a:r>
          </a:p>
          <a:p>
            <a:pPr marL="114300" indent="0">
              <a:buNone/>
            </a:pPr>
            <a:endParaRPr lang="en-US" sz="2800" dirty="0"/>
          </a:p>
          <a:p>
            <a:r>
              <a:rPr lang="en-US" sz="2800" dirty="0" smtClean="0"/>
              <a:t>Others- (Work Readiness, Temperament)– VALPAR,  SAMS, McCarron-Dial, COPES, Keirsey Tempera-ment Sorter, Northstar Digital Literacy, Computer Skills, SkillTran, Bennett Mechanical</a:t>
            </a:r>
          </a:p>
          <a:p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Vocational Assessment </a:t>
            </a:r>
            <a:r>
              <a:rPr lang="en-US" dirty="0" smtClean="0"/>
              <a:t>Tools</a:t>
            </a:r>
            <a:r>
              <a:rPr lang="en-US" dirty="0"/>
              <a:t>: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0968-0368-4FBC-946E-BAA5868AD0E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361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1933374"/>
              </p:ext>
            </p:extLst>
          </p:nvPr>
        </p:nvGraphicFramePr>
        <p:xfrm>
          <a:off x="457200" y="1981201"/>
          <a:ext cx="7620000" cy="36462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1458">
                <a:tc>
                  <a:txBody>
                    <a:bodyPr/>
                    <a:lstStyle/>
                    <a:p>
                      <a:r>
                        <a:rPr lang="en-US" dirty="0" smtClean="0"/>
                        <a:t>Strengths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Limitations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1458">
                <a:tc>
                  <a:txBody>
                    <a:bodyPr/>
                    <a:lstStyle/>
                    <a:p>
                      <a:r>
                        <a:rPr lang="en-US" dirty="0" smtClean="0"/>
                        <a:t>Incorporates Interests and work values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Not directly tied to occupations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7312">
                <a:tc>
                  <a:txBody>
                    <a:bodyPr/>
                    <a:lstStyle/>
                    <a:p>
                      <a:r>
                        <a:rPr lang="en-US" dirty="0" smtClean="0"/>
                        <a:t>Subtests are similar to traditional measures of GVSPQK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Blind</a:t>
                      </a:r>
                      <a:r>
                        <a:rPr lang="en-US" baseline="0" dirty="0" smtClean="0"/>
                        <a:t> consumers not represented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1458">
                <a:tc>
                  <a:txBody>
                    <a:bodyPr/>
                    <a:lstStyle/>
                    <a:p>
                      <a:r>
                        <a:rPr lang="en-US" dirty="0" smtClean="0"/>
                        <a:t>Does</a:t>
                      </a:r>
                      <a:r>
                        <a:rPr lang="en-US" baseline="0" dirty="0" smtClean="0"/>
                        <a:t> not assess Manual dexterity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Subtests not modified for use w/blind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7312">
                <a:tc>
                  <a:txBody>
                    <a:bodyPr/>
                    <a:lstStyle/>
                    <a:p>
                      <a:r>
                        <a:rPr lang="en-US" dirty="0" smtClean="0"/>
                        <a:t>Use both norms</a:t>
                      </a:r>
                      <a:r>
                        <a:rPr lang="en-US" baseline="0" dirty="0" smtClean="0"/>
                        <a:t> and criterion based measures – quick to administer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Not</a:t>
                      </a:r>
                      <a:r>
                        <a:rPr lang="en-US" baseline="0" dirty="0" smtClean="0"/>
                        <a:t> adapted for computer administration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CAPS: Strengths &amp; Limitations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0968-0368-4FBC-946E-BAA5868AD0E8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201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571500" indent="-457200">
              <a:buFont typeface="Wingdings" panose="05000000000000000000" pitchFamily="2" charset="2"/>
              <a:buChar char="Ø"/>
            </a:pPr>
            <a:r>
              <a:rPr lang="en-US" dirty="0" smtClean="0"/>
              <a:t>Measures</a:t>
            </a:r>
            <a:r>
              <a:rPr lang="en-US" dirty="0"/>
              <a:t>: Individual's ability to perform math computations, read words, </a:t>
            </a:r>
            <a:r>
              <a:rPr lang="en-US" dirty="0" smtClean="0"/>
              <a:t>comprehend </a:t>
            </a:r>
            <a:r>
              <a:rPr lang="en-US" dirty="0"/>
              <a:t>sentences, and spell</a:t>
            </a:r>
            <a:r>
              <a:rPr lang="en-US" dirty="0" smtClean="0"/>
              <a:t>.</a:t>
            </a:r>
          </a:p>
          <a:p>
            <a:pPr marL="114300" indent="0">
              <a:buNone/>
            </a:pPr>
            <a:endParaRPr lang="en-US" dirty="0"/>
          </a:p>
          <a:p>
            <a:pPr marL="571500" indent="-457200">
              <a:buFont typeface="Wingdings" panose="05000000000000000000" pitchFamily="2" charset="2"/>
              <a:buChar char="Ø"/>
            </a:pPr>
            <a:r>
              <a:rPr lang="en-US" dirty="0" smtClean="0"/>
              <a:t>Population</a:t>
            </a:r>
            <a:r>
              <a:rPr lang="en-US" dirty="0"/>
              <a:t>: The test is divided into Level I and Level II. Level I is normed for ages 5.0 to 11.11, and Level II is normed for ages 12.0 through 64.0</a:t>
            </a:r>
            <a:r>
              <a:rPr lang="en-US" dirty="0" smtClean="0"/>
              <a:t>.</a:t>
            </a:r>
          </a:p>
          <a:p>
            <a:pPr marL="114300" indent="0">
              <a:buNone/>
            </a:pPr>
            <a:endParaRPr lang="en-US" dirty="0"/>
          </a:p>
          <a:p>
            <a:pPr marL="571500" indent="-457200">
              <a:buFont typeface="Wingdings" panose="05000000000000000000" pitchFamily="2" charset="2"/>
              <a:buChar char="Ø"/>
            </a:pPr>
            <a:r>
              <a:rPr lang="en-US" dirty="0" smtClean="0"/>
              <a:t>Duration</a:t>
            </a:r>
            <a:r>
              <a:rPr lang="en-US" dirty="0"/>
              <a:t>: Minimum of 1 to 2 hrs. to administer, but can take longer depending on the stamina and/or attention span of the individual.  </a:t>
            </a:r>
            <a:endParaRPr lang="en-US" dirty="0" smtClean="0"/>
          </a:p>
          <a:p>
            <a:pPr marL="114300" indent="0">
              <a:buNone/>
            </a:pPr>
            <a:endParaRPr lang="en-US" dirty="0"/>
          </a:p>
          <a:p>
            <a:pPr marL="571500" indent="-457200">
              <a:buFont typeface="Wingdings" panose="05000000000000000000" pitchFamily="2" charset="2"/>
              <a:buChar char="Ø"/>
            </a:pPr>
            <a:r>
              <a:rPr lang="en-US" dirty="0" smtClean="0"/>
              <a:t>Administration </a:t>
            </a:r>
            <a:r>
              <a:rPr lang="en-US" dirty="0"/>
              <a:t>method: Orally, written.  The WRAT 4 provides two equivalent forms, Green and Blue, which enables retesting within brief periods of time without the potential practice effects that might occur from repeating the same items</a:t>
            </a:r>
            <a:r>
              <a:rPr lang="en-US" dirty="0" smtClean="0"/>
              <a:t>.</a:t>
            </a:r>
          </a:p>
          <a:p>
            <a:pPr marL="114300" indent="0">
              <a:buNone/>
            </a:pPr>
            <a:endParaRPr lang="en-US" dirty="0"/>
          </a:p>
          <a:p>
            <a:pPr marL="571500" indent="-457200">
              <a:buFont typeface="Wingdings" panose="05000000000000000000" pitchFamily="2" charset="2"/>
              <a:buChar char="Ø"/>
            </a:pPr>
            <a:r>
              <a:rPr lang="en-US" dirty="0" smtClean="0"/>
              <a:t>Administrator </a:t>
            </a:r>
            <a:r>
              <a:rPr lang="en-US" dirty="0"/>
              <a:t>requirement: Special training required. accommodations for this test include large print, the use of a CCTV, and reading items to the individual.</a:t>
            </a:r>
          </a:p>
          <a:p>
            <a:pPr marL="11430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/>
              <a:t>Wide Range Achievement Test-5</a:t>
            </a:r>
            <a:endParaRPr lang="en-US" sz="4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0968-0368-4FBC-946E-BAA5868AD0E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554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151727"/>
              </p:ext>
            </p:extLst>
          </p:nvPr>
        </p:nvGraphicFramePr>
        <p:xfrm>
          <a:off x="152400" y="1828800"/>
          <a:ext cx="7620000" cy="463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Strengths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Limitations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Can be helpful for identifying potential learning problems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Results can be misleading or mis-interpreted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Provides both functional</a:t>
                      </a:r>
                      <a:r>
                        <a:rPr lang="en-US" baseline="0" dirty="0" smtClean="0"/>
                        <a:t> and normative information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Must follow standardization</a:t>
                      </a:r>
                      <a:r>
                        <a:rPr lang="en-US" baseline="0" dirty="0" smtClean="0"/>
                        <a:t> to use normative information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Helps to determine if consumer can</a:t>
                      </a:r>
                      <a:r>
                        <a:rPr lang="en-US" baseline="0" dirty="0" smtClean="0"/>
                        <a:t> handle essential functions of job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May require modified</a:t>
                      </a:r>
                      <a:r>
                        <a:rPr lang="en-US" baseline="0" dirty="0" smtClean="0"/>
                        <a:t> administration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Useful</a:t>
                      </a:r>
                      <a:r>
                        <a:rPr lang="en-US" baseline="0" dirty="0" smtClean="0"/>
                        <a:t> for planning educational/vocational training or remediation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Consumers may become discouraged by grade</a:t>
                      </a:r>
                      <a:r>
                        <a:rPr lang="en-US" baseline="0" dirty="0" smtClean="0"/>
                        <a:t> equivalent scores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Results correspond to major sources of occupational information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Strengths and Limitations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20968-0368-4FBC-946E-BAA5868AD0E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573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2545</TotalTime>
  <Words>1914</Words>
  <Application>Microsoft Office PowerPoint</Application>
  <PresentationFormat>On-screen Show (4:3)</PresentationFormat>
  <Paragraphs>267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5" baseType="lpstr">
      <vt:lpstr>ＭＳ Ｐゴシック</vt:lpstr>
      <vt:lpstr>ＭＳ Ｐゴシック</vt:lpstr>
      <vt:lpstr>Arial</vt:lpstr>
      <vt:lpstr>Calibri</vt:lpstr>
      <vt:lpstr>Lucida Grande</vt:lpstr>
      <vt:lpstr>Lucida Sans Unicode</vt:lpstr>
      <vt:lpstr>Verdana</vt:lpstr>
      <vt:lpstr>Wingdings</vt:lpstr>
      <vt:lpstr>Wingdings 2</vt:lpstr>
      <vt:lpstr>Wingdings 3</vt:lpstr>
      <vt:lpstr>Concourse</vt:lpstr>
      <vt:lpstr>Vocational Assessment:  Student Driven Choice to Career Pathways</vt:lpstr>
      <vt:lpstr>Learning Objectives:</vt:lpstr>
      <vt:lpstr> Vocational Assessments</vt:lpstr>
      <vt:lpstr>Questions ???</vt:lpstr>
      <vt:lpstr>Vocational Assessment Process</vt:lpstr>
      <vt:lpstr>Vocational Assessment Tools:</vt:lpstr>
      <vt:lpstr>CAPS: Strengths &amp; Limitations</vt:lpstr>
      <vt:lpstr>Wide Range Achievement Test-5</vt:lpstr>
      <vt:lpstr>Strengths and Limitations</vt:lpstr>
      <vt:lpstr>Interests:  Any Subject or Activity that Appeals to an Individual </vt:lpstr>
      <vt:lpstr>O’NET Career Interest Inventory </vt:lpstr>
      <vt:lpstr>O' NET Interest Inventory: Strengths and Limitations</vt:lpstr>
      <vt:lpstr>The Career Index Plus</vt:lpstr>
      <vt:lpstr>Virtual Assessments</vt:lpstr>
      <vt:lpstr>Secondary Options for Career Exploration</vt:lpstr>
      <vt:lpstr>Post-Secondary Options</vt:lpstr>
      <vt:lpstr>Critical“Mid-Skill” Occupations</vt:lpstr>
      <vt:lpstr>Skill Standards and Certification</vt:lpstr>
      <vt:lpstr>PowerPoint Presentation</vt:lpstr>
      <vt:lpstr>Alternative Paths</vt:lpstr>
      <vt:lpstr>Reporting</vt:lpstr>
      <vt:lpstr>Putting It All Together!</vt:lpstr>
      <vt:lpstr>Resources</vt:lpstr>
      <vt:lpstr>Thank You!!!</vt:lpstr>
    </vt:vector>
  </TitlesOfParts>
  <Company>Virginia IT Infrastructure Partnership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Vocational Evaluation</dc:title>
  <dc:creator>Brad Platt</dc:creator>
  <cp:lastModifiedBy> </cp:lastModifiedBy>
  <cp:revision>199</cp:revision>
  <cp:lastPrinted>2019-09-06T15:08:21Z</cp:lastPrinted>
  <dcterms:created xsi:type="dcterms:W3CDTF">2016-01-04T14:26:09Z</dcterms:created>
  <dcterms:modified xsi:type="dcterms:W3CDTF">2021-01-20T18:37:18Z</dcterms:modified>
</cp:coreProperties>
</file>